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4" r:id="rId3"/>
    <p:sldId id="257" r:id="rId4"/>
    <p:sldId id="259" r:id="rId5"/>
    <p:sldId id="260" r:id="rId6"/>
    <p:sldId id="261" r:id="rId7"/>
    <p:sldId id="273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575800" cy="10160000"/>
  <p:notesSz cx="9144000" cy="6858000"/>
  <p:embeddedFontLs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88" y="-114"/>
      </p:cViewPr>
      <p:guideLst>
        <p:guide orient="horz" pos="3200"/>
        <p:guide pos="3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365"/>
  <ax:ocxPr ax:name="_cy" ax:value="7832"/>
  <ax:ocxPr ax:name="FlashVars" ax:value=""/>
  <ax:ocxPr ax:name="Movie" ax:value="http://www.polleverywhere.com/multiple_choice_polls/LTEzNDk3NTAyNjI.swf"/>
  <ax:ocxPr ax:name="Src" ax:value="http://www.polleverywhere.com/multiple_choice_polls/LTEzNDk3NTAyNjI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9102"/>
  <ax:ocxPr ax:name="_cy" ax:value="7408"/>
  <ax:ocxPr ax:name="FlashVars" ax:value=""/>
  <ax:ocxPr ax:name="Movie" ax:value="http://www.online-stopwatch.com/online-stopwatch.swf"/>
  <ax:ocxPr ax:name="Src" ax:value="http://www.online-stopwatch.com/online-stopwatch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-1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free_text_polls/MzU4MTc1MjYy.swf"/>
  <ax:ocxPr ax:name="Src" ax:value="http://www.polleverywhere.com/free_text_polls/MzU4MTc1MjYy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3748C-18FB-46F3-90C6-0C5549477CE8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DE1E5-6395-4CBF-8568-AA9E128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02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AF8D9-34CD-48E8-A3DB-AD4B3D007CFA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60738" y="514350"/>
            <a:ext cx="24225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F5493-25B8-4B45-827B-AC69B631F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60738" y="514350"/>
            <a:ext cx="242252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http://www.polleverywhere.com/multiple_choice_polls/LTEzNDk3NTAyNjI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8185" y="3156188"/>
            <a:ext cx="8139430" cy="21778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6370" y="5757334"/>
            <a:ext cx="6703060" cy="25964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8449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2129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2455" y="406874"/>
            <a:ext cx="2154555" cy="86689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791" y="406874"/>
            <a:ext cx="6304069" cy="86689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10288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6226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22" y="6528743"/>
            <a:ext cx="8139430" cy="201788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422" y="4306242"/>
            <a:ext cx="8139430" cy="22225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9097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791" y="2370670"/>
            <a:ext cx="4229311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7699" y="2370670"/>
            <a:ext cx="4229311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19831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790" y="2274243"/>
            <a:ext cx="4230975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790" y="3222038"/>
            <a:ext cx="4230975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4376" y="2274243"/>
            <a:ext cx="4232636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4376" y="3222038"/>
            <a:ext cx="4232636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215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2989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1108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791" y="404519"/>
            <a:ext cx="3150372" cy="17215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3872" y="404521"/>
            <a:ext cx="5353138" cy="86712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791" y="2126076"/>
            <a:ext cx="3150372" cy="6949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141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924" y="7112000"/>
            <a:ext cx="5745480" cy="839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76924" y="907814"/>
            <a:ext cx="574548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6924" y="7951612"/>
            <a:ext cx="5745480" cy="11923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8188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790" y="406871"/>
            <a:ext cx="8618220" cy="1693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790" y="2370670"/>
            <a:ext cx="8618220" cy="670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8791" y="9416818"/>
            <a:ext cx="223435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CD3AA-D205-4DA6-8A30-61EF5B594C56}" type="datetimeFigureOut">
              <a:rPr lang="en-ZW" smtClean="0"/>
              <a:t>9/28/2011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1734" y="9416818"/>
            <a:ext cx="3032336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2658" y="9416818"/>
            <a:ext cx="223435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2CEA-D1C1-422F-96A1-5B9AA9A20BAC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5628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ontrol" Target="../activeX/activeX2.xml"/><Relationship Id="rId7" Type="http://schemas.openxmlformats.org/officeDocument/2006/relationships/image" Target="../media/image2.png"/><Relationship Id="rId12" Type="http://schemas.openxmlformats.org/officeDocument/2006/relationships/image" Target="../media/image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11" Type="http://schemas.openxmlformats.org/officeDocument/2006/relationships/image" Target="../media/image8.wmf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learnerstv.com/animation/animation.php?ani=95&amp;cat=physics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u.edu/~heathdj/java/" TargetMode="External"/><Relationship Id="rId2" Type="http://schemas.openxmlformats.org/officeDocument/2006/relationships/hyperlink" Target="http://clem.mscd.edu/~talmanl/HTML/MovingSlopeTriangle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607" y="1118408"/>
            <a:ext cx="8019733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latin typeface="Times New Roman - 35"/>
              </a:rPr>
              <a:t>Let's see what you remember about the shortcuts.  You have 5 minutes.</a:t>
            </a:r>
            <a:endParaRPr lang="en-ZW" sz="2600" dirty="0">
              <a:solidFill>
                <a:srgbClr val="FF0000"/>
              </a:solidFill>
              <a:latin typeface="Times New Roman - 35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31" y="2883608"/>
            <a:ext cx="1735614" cy="646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40" y="3975067"/>
            <a:ext cx="1783493" cy="646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359093" y="2950982"/>
            <a:ext cx="861822" cy="36933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1.</a:t>
            </a:r>
          </a:p>
          <a:p>
            <a:endParaRPr lang="en-ZW" sz="260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2.</a:t>
            </a:r>
          </a:p>
          <a:p>
            <a:endParaRPr lang="en-ZW" sz="260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3.</a:t>
            </a:r>
          </a:p>
          <a:p>
            <a:endParaRPr lang="en-ZW" sz="260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4.</a:t>
            </a:r>
          </a:p>
          <a:p>
            <a:endParaRPr lang="en-ZW" sz="260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5.</a:t>
            </a:r>
            <a:endParaRPr lang="en-ZW" sz="2600">
              <a:solidFill>
                <a:srgbClr val="FF0000"/>
              </a:solidFill>
              <a:latin typeface="Times New Roman - 35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62" y="4972202"/>
            <a:ext cx="1951069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52" y="6077135"/>
            <a:ext cx="2226374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33" y="7141645"/>
            <a:ext cx="5099114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1951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758" y="107799"/>
            <a:ext cx="9187942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Def.  x(t) is the position function.  It gives the position of an object relative to the origin.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850" y="1347481"/>
            <a:ext cx="579336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velocity = displacement/ time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03485" y="2043333"/>
            <a:ext cx="8140508" cy="1089707"/>
            <a:chOff x="203485" y="2043333"/>
            <a:chExt cx="8140508" cy="1089707"/>
          </a:xfrm>
        </p:grpSpPr>
        <p:sp>
          <p:nvSpPr>
            <p:cNvPr id="4" name="TextBox 3"/>
            <p:cNvSpPr txBox="1"/>
            <p:nvPr/>
          </p:nvSpPr>
          <p:spPr>
            <a:xfrm>
              <a:off x="203485" y="2290717"/>
              <a:ext cx="4150869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3200" dirty="0" smtClean="0">
                  <a:solidFill>
                    <a:srgbClr val="000000"/>
                  </a:solidFill>
                  <a:latin typeface="Times New Roman - 32"/>
                </a:rPr>
                <a:t>average velocity = </a:t>
              </a:r>
              <a:endParaRPr lang="en-ZW" sz="3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3636" y="2043333"/>
              <a:ext cx="4670357" cy="10897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95758" y="3840318"/>
            <a:ext cx="4258596" cy="3894649"/>
            <a:chOff x="787400" y="3619500"/>
            <a:chExt cx="2235200" cy="2351913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1319403" y="3854196"/>
              <a:ext cx="0" cy="211721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054608" y="4985258"/>
              <a:ext cx="174815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692529" y="49072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54733" y="49072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716149" y="49072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77567" y="49072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16200" y="50292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4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98700" y="50165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3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81201" y="50038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2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0200" y="50038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1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57300" y="50038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0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60500" y="5363650"/>
              <a:ext cx="14732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t hours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52500" y="3619500"/>
              <a:ext cx="1498601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x miles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1296543" y="4432681"/>
              <a:ext cx="1077341" cy="545719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87400" y="4394200"/>
              <a:ext cx="6096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180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230249" y="4503547"/>
              <a:ext cx="18719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824860" y="3207003"/>
            <a:ext cx="6458839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=the rate of change of x per unit t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24" name="Picture 2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229" y="7885130"/>
            <a:ext cx="3695421" cy="10283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41" name="Group 40"/>
          <p:cNvGrpSpPr/>
          <p:nvPr/>
        </p:nvGrpSpPr>
        <p:grpSpPr>
          <a:xfrm>
            <a:off x="5446553" y="4113049"/>
            <a:ext cx="3837146" cy="3621918"/>
            <a:chOff x="4546600" y="3759200"/>
            <a:chExt cx="2278569" cy="2351913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5078603" y="3993896"/>
              <a:ext cx="0" cy="211721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813808" y="5124958"/>
              <a:ext cx="174815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451729" y="50469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813933" y="50469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75349" y="50469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136767" y="5046980"/>
              <a:ext cx="0" cy="15595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375400" y="51689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4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57900" y="51562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3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40401" y="51435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2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59400" y="51435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1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16500" y="5143500"/>
              <a:ext cx="4064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0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51969" y="5493853"/>
              <a:ext cx="14732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t hours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11700" y="3759200"/>
              <a:ext cx="1498601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x miles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46600" y="4533900"/>
              <a:ext cx="6096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180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4989449" y="4643247"/>
              <a:ext cx="18719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>
              <a:off x="5080000" y="4610100"/>
              <a:ext cx="1066801" cy="495301"/>
            </a:xfrm>
            <a:custGeom>
              <a:avLst/>
              <a:gdLst/>
              <a:ahLst/>
              <a:cxnLst/>
              <a:rect l="0" t="0" r="0" b="0"/>
              <a:pathLst>
                <a:path w="1066801" h="495301">
                  <a:moveTo>
                    <a:pt x="0" y="495300"/>
                  </a:moveTo>
                  <a:lnTo>
                    <a:pt x="17780" y="477520"/>
                  </a:lnTo>
                  <a:lnTo>
                    <a:pt x="25400" y="466090"/>
                  </a:lnTo>
                  <a:lnTo>
                    <a:pt x="34290" y="450850"/>
                  </a:lnTo>
                  <a:lnTo>
                    <a:pt x="41910" y="435610"/>
                  </a:lnTo>
                  <a:lnTo>
                    <a:pt x="50800" y="422910"/>
                  </a:lnTo>
                  <a:lnTo>
                    <a:pt x="63500" y="407670"/>
                  </a:lnTo>
                  <a:lnTo>
                    <a:pt x="67310" y="402590"/>
                  </a:lnTo>
                  <a:lnTo>
                    <a:pt x="87630" y="389890"/>
                  </a:lnTo>
                  <a:lnTo>
                    <a:pt x="99060" y="377190"/>
                  </a:lnTo>
                  <a:lnTo>
                    <a:pt x="104140" y="369570"/>
                  </a:lnTo>
                  <a:lnTo>
                    <a:pt x="116840" y="358140"/>
                  </a:lnTo>
                  <a:lnTo>
                    <a:pt x="124460" y="353060"/>
                  </a:lnTo>
                  <a:lnTo>
                    <a:pt x="140970" y="347980"/>
                  </a:lnTo>
                  <a:lnTo>
                    <a:pt x="168910" y="344170"/>
                  </a:lnTo>
                  <a:lnTo>
                    <a:pt x="200660" y="342900"/>
                  </a:lnTo>
                  <a:lnTo>
                    <a:pt x="307340" y="342900"/>
                  </a:lnTo>
                  <a:lnTo>
                    <a:pt x="327660" y="339090"/>
                  </a:lnTo>
                  <a:lnTo>
                    <a:pt x="344170" y="332740"/>
                  </a:lnTo>
                  <a:lnTo>
                    <a:pt x="356870" y="325120"/>
                  </a:lnTo>
                  <a:lnTo>
                    <a:pt x="361950" y="318770"/>
                  </a:lnTo>
                  <a:lnTo>
                    <a:pt x="367030" y="309880"/>
                  </a:lnTo>
                  <a:lnTo>
                    <a:pt x="372110" y="299720"/>
                  </a:lnTo>
                  <a:lnTo>
                    <a:pt x="381000" y="284480"/>
                  </a:lnTo>
                  <a:lnTo>
                    <a:pt x="384810" y="278130"/>
                  </a:lnTo>
                  <a:lnTo>
                    <a:pt x="397510" y="267970"/>
                  </a:lnTo>
                  <a:lnTo>
                    <a:pt x="405130" y="262890"/>
                  </a:lnTo>
                  <a:lnTo>
                    <a:pt x="410210" y="256540"/>
                  </a:lnTo>
                  <a:lnTo>
                    <a:pt x="416560" y="246380"/>
                  </a:lnTo>
                  <a:lnTo>
                    <a:pt x="421640" y="236220"/>
                  </a:lnTo>
                  <a:lnTo>
                    <a:pt x="430530" y="220980"/>
                  </a:lnTo>
                  <a:lnTo>
                    <a:pt x="435610" y="215900"/>
                  </a:lnTo>
                  <a:lnTo>
                    <a:pt x="440690" y="210820"/>
                  </a:lnTo>
                  <a:lnTo>
                    <a:pt x="471170" y="200660"/>
                  </a:lnTo>
                  <a:lnTo>
                    <a:pt x="487680" y="195580"/>
                  </a:lnTo>
                  <a:lnTo>
                    <a:pt x="514350" y="191770"/>
                  </a:lnTo>
                  <a:lnTo>
                    <a:pt x="546100" y="190500"/>
                  </a:lnTo>
                  <a:lnTo>
                    <a:pt x="565150" y="190500"/>
                  </a:lnTo>
                  <a:lnTo>
                    <a:pt x="582930" y="194310"/>
                  </a:lnTo>
                  <a:lnTo>
                    <a:pt x="601980" y="199390"/>
                  </a:lnTo>
                  <a:lnTo>
                    <a:pt x="633730" y="203200"/>
                  </a:lnTo>
                  <a:lnTo>
                    <a:pt x="661670" y="217170"/>
                  </a:lnTo>
                  <a:lnTo>
                    <a:pt x="670560" y="220980"/>
                  </a:lnTo>
                  <a:lnTo>
                    <a:pt x="689610" y="224790"/>
                  </a:lnTo>
                  <a:lnTo>
                    <a:pt x="709930" y="228600"/>
                  </a:lnTo>
                  <a:lnTo>
                    <a:pt x="732790" y="237490"/>
                  </a:lnTo>
                  <a:lnTo>
                    <a:pt x="763270" y="240030"/>
                  </a:lnTo>
                  <a:lnTo>
                    <a:pt x="792480" y="241300"/>
                  </a:lnTo>
                  <a:lnTo>
                    <a:pt x="815340" y="241300"/>
                  </a:lnTo>
                  <a:lnTo>
                    <a:pt x="835660" y="237490"/>
                  </a:lnTo>
                  <a:lnTo>
                    <a:pt x="853440" y="232410"/>
                  </a:lnTo>
                  <a:lnTo>
                    <a:pt x="880110" y="228600"/>
                  </a:lnTo>
                  <a:lnTo>
                    <a:pt x="905510" y="218440"/>
                  </a:lnTo>
                  <a:lnTo>
                    <a:pt x="935990" y="207010"/>
                  </a:lnTo>
                  <a:lnTo>
                    <a:pt x="958850" y="200660"/>
                  </a:lnTo>
                  <a:lnTo>
                    <a:pt x="989330" y="189230"/>
                  </a:lnTo>
                  <a:lnTo>
                    <a:pt x="998220" y="185420"/>
                  </a:lnTo>
                  <a:lnTo>
                    <a:pt x="1003300" y="180340"/>
                  </a:lnTo>
                  <a:lnTo>
                    <a:pt x="1008380" y="173990"/>
                  </a:lnTo>
                  <a:lnTo>
                    <a:pt x="1010920" y="166370"/>
                  </a:lnTo>
                  <a:lnTo>
                    <a:pt x="1021080" y="151130"/>
                  </a:lnTo>
                  <a:lnTo>
                    <a:pt x="1027430" y="143510"/>
                  </a:lnTo>
                  <a:lnTo>
                    <a:pt x="1035050" y="137160"/>
                  </a:lnTo>
                  <a:lnTo>
                    <a:pt x="1050290" y="132080"/>
                  </a:lnTo>
                  <a:lnTo>
                    <a:pt x="1056640" y="125730"/>
                  </a:lnTo>
                  <a:lnTo>
                    <a:pt x="1059180" y="118110"/>
                  </a:lnTo>
                  <a:lnTo>
                    <a:pt x="1061720" y="107950"/>
                  </a:lnTo>
                  <a:lnTo>
                    <a:pt x="1064260" y="97790"/>
                  </a:lnTo>
                  <a:lnTo>
                    <a:pt x="1064260" y="86360"/>
                  </a:lnTo>
                  <a:lnTo>
                    <a:pt x="1065530" y="74930"/>
                  </a:lnTo>
                  <a:lnTo>
                    <a:pt x="1066800" y="53340"/>
                  </a:lnTo>
                  <a:lnTo>
                    <a:pt x="106680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5758" y="7836309"/>
            <a:ext cx="4226031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For either trip shown, 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the average velocity is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407740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395" y="768064"/>
            <a:ext cx="470090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instantaneous velocity =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24" y="333710"/>
            <a:ext cx="1836477" cy="13934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6845300" y="676512"/>
            <a:ext cx="1436370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3600" dirty="0" smtClean="0">
                <a:solidFill>
                  <a:srgbClr val="000000"/>
                </a:solidFill>
                <a:latin typeface="Times New Roman - 32"/>
              </a:rPr>
              <a:t>= x</a:t>
            </a:r>
            <a:r>
              <a:rPr lang="en-ZW" sz="4000" dirty="0" smtClean="0">
                <a:solidFill>
                  <a:srgbClr val="000000"/>
                </a:solidFill>
                <a:latin typeface="Times New Roman - 32"/>
              </a:rPr>
              <a:t>'(</a:t>
            </a:r>
            <a:r>
              <a:rPr lang="en-ZW" sz="3600" dirty="0" smtClean="0">
                <a:solidFill>
                  <a:srgbClr val="000000"/>
                </a:solidFill>
                <a:latin typeface="Times New Roman - 32"/>
              </a:rPr>
              <a:t>t)</a:t>
            </a:r>
            <a:endParaRPr lang="en-ZW" sz="36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394" y="2565400"/>
            <a:ext cx="8739506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In the </a:t>
            </a:r>
            <a:r>
              <a:rPr lang="en-ZW" sz="3200" dirty="0" smtClean="0">
                <a:solidFill>
                  <a:srgbClr val="FF0000"/>
                </a:solidFill>
                <a:latin typeface="Times New Roman - 32"/>
              </a:rPr>
              <a:t>constant velocity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 example 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instantaneous velocity = average velocity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795" y="4089400"/>
            <a:ext cx="8739506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In the </a:t>
            </a:r>
            <a:r>
              <a:rPr lang="en-ZW" sz="3200" dirty="0" smtClean="0">
                <a:solidFill>
                  <a:srgbClr val="FF0000"/>
                </a:solidFill>
                <a:latin typeface="Times New Roman - 32"/>
              </a:rPr>
              <a:t>variable velocity 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example 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instantaneous velocity ≠ average velocity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208316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" y="-343476"/>
            <a:ext cx="9135022" cy="4377576"/>
            <a:chOff x="1221232" y="-61637"/>
            <a:chExt cx="7431775" cy="3814116"/>
          </a:xfrm>
        </p:grpSpPr>
        <p:sp>
          <p:nvSpPr>
            <p:cNvPr id="2" name="TextBox 1"/>
            <p:cNvSpPr txBox="1"/>
            <p:nvPr/>
          </p:nvSpPr>
          <p:spPr>
            <a:xfrm rot="18600000">
              <a:off x="1079500" y="936237"/>
              <a:ext cx="1498600" cy="6204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physics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308100" y="1968500"/>
              <a:ext cx="660400" cy="13676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x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v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a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18600000">
              <a:off x="1905000" y="1114037"/>
              <a:ext cx="1016000" cy="6204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calc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06600" y="1968500"/>
              <a:ext cx="787399" cy="13676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x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x'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x''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8600000">
              <a:off x="2844800" y="923537"/>
              <a:ext cx="1524000" cy="6204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English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221232" y="1872869"/>
              <a:ext cx="682815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828800" y="1727073"/>
              <a:ext cx="0" cy="1351534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568321" y="1727073"/>
              <a:ext cx="0" cy="136474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0" y="1955800"/>
              <a:ext cx="2184400" cy="179667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position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velocity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acceleration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8600000">
              <a:off x="4648200" y="894291"/>
              <a:ext cx="1778000" cy="47574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metaphor</a:t>
              </a:r>
              <a:endParaRPr lang="en-ZW" sz="3200" dirty="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575810" y="1727073"/>
              <a:ext cx="0" cy="139128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648199" y="1955800"/>
              <a:ext cx="1727200" cy="13676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dirty="0">
                  <a:solidFill>
                    <a:srgbClr val="000000"/>
                  </a:solidFill>
                  <a:latin typeface="Times New Roman - 26"/>
                </a:rPr>
                <a:t>p</a:t>
              </a:r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arent</a:t>
              </a:r>
            </a:p>
            <a:p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kid</a:t>
              </a:r>
            </a:p>
            <a:p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grandkid</a:t>
              </a:r>
              <a:endParaRPr lang="en-ZW" sz="3200" dirty="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107938" y="1727073"/>
              <a:ext cx="0" cy="140449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8600000">
              <a:off x="5994400" y="682237"/>
              <a:ext cx="2108200" cy="6204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metric units</a:t>
              </a:r>
              <a:endParaRPr lang="en-ZW" sz="32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21401" y="1943100"/>
              <a:ext cx="1016000" cy="13676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m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m/s</a:t>
              </a:r>
            </a:p>
            <a:p>
              <a:r>
                <a:rPr lang="en-ZW" sz="3200" smtClean="0">
                  <a:solidFill>
                    <a:srgbClr val="000000"/>
                  </a:solidFill>
                  <a:latin typeface="Times New Roman - 26"/>
                </a:rPr>
                <a:t>m/s</a:t>
              </a:r>
              <a:r>
                <a:rPr lang="en-ZW" sz="2000" baseline="70000" smtClean="0">
                  <a:solidFill>
                    <a:srgbClr val="000000"/>
                  </a:solidFill>
                  <a:latin typeface="Times New Roman - 18"/>
                </a:rPr>
                <a:t>2</a:t>
              </a:r>
              <a:endParaRPr lang="en-ZW" sz="2000" baseline="70000">
                <a:solidFill>
                  <a:srgbClr val="000000"/>
                </a:solidFill>
                <a:latin typeface="Times New Roman - 18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7005955" y="1727073"/>
              <a:ext cx="0" cy="14178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18600000">
              <a:off x="7321059" y="521487"/>
              <a:ext cx="1520960" cy="114293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rate of change</a:t>
              </a:r>
              <a:endParaRPr lang="en-ZW" sz="3200" dirty="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23100" y="1943100"/>
              <a:ext cx="1270000" cy="13676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endParaRPr lang="en-ZW" sz="3200" dirty="0" smtClean="0"/>
            </a:p>
            <a:p>
              <a:r>
                <a:rPr lang="en-ZW" sz="3200" dirty="0" smtClean="0"/>
                <a:t>∆</a:t>
              </a:r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x/∆t</a:t>
              </a:r>
            </a:p>
            <a:p>
              <a:r>
                <a:rPr lang="en-ZW" sz="3200" dirty="0" smtClean="0">
                  <a:solidFill>
                    <a:srgbClr val="000000"/>
                  </a:solidFill>
                  <a:latin typeface="Times New Roman - 26"/>
                </a:rPr>
                <a:t>∆v/∆t</a:t>
              </a:r>
              <a:endParaRPr lang="en-ZW" sz="3200" dirty="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243699" y="2137791"/>
              <a:ext cx="54152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5825" y="4618875"/>
            <a:ext cx="5218811" cy="24776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vert="horz" rtlCol="0">
            <a:spAutoFit/>
          </a:bodyPr>
          <a:lstStyle/>
          <a:p>
            <a:r>
              <a:rPr lang="en-ZW" sz="3100" dirty="0" smtClean="0">
                <a:solidFill>
                  <a:srgbClr val="000000"/>
                </a:solidFill>
                <a:latin typeface="Times New Roman - 24"/>
              </a:rPr>
              <a:t>Speed is always positive.</a:t>
            </a:r>
          </a:p>
          <a:p>
            <a:r>
              <a:rPr lang="en-ZW" sz="3100" dirty="0" smtClean="0">
                <a:solidFill>
                  <a:srgbClr val="000000"/>
                </a:solidFill>
                <a:latin typeface="Times New Roman - 24"/>
              </a:rPr>
              <a:t>	</a:t>
            </a:r>
            <a:r>
              <a:rPr lang="en-ZW" sz="3100" dirty="0" smtClean="0">
                <a:solidFill>
                  <a:srgbClr val="00B050"/>
                </a:solidFill>
                <a:latin typeface="Times New Roman - 24"/>
              </a:rPr>
              <a:t>How fast</a:t>
            </a:r>
            <a:endParaRPr lang="en-ZW" sz="3100" dirty="0" smtClean="0">
              <a:solidFill>
                <a:srgbClr val="00B050"/>
              </a:solidFill>
              <a:latin typeface="Times New Roman - 24"/>
            </a:endParaRPr>
          </a:p>
          <a:p>
            <a:r>
              <a:rPr lang="en-US" sz="3100" dirty="0" smtClean="0">
                <a:solidFill>
                  <a:srgbClr val="000000"/>
                </a:solidFill>
                <a:latin typeface="Times New Roman - 24"/>
              </a:rPr>
              <a:t>Velocity could be positive or negative</a:t>
            </a:r>
            <a:r>
              <a:rPr lang="en-US" sz="3100" dirty="0" smtClean="0">
                <a:solidFill>
                  <a:srgbClr val="000000"/>
                </a:solidFill>
                <a:latin typeface="Times New Roman - 24"/>
              </a:rPr>
              <a:t>. </a:t>
            </a:r>
            <a:r>
              <a:rPr lang="en-ZW" sz="3100" dirty="0">
                <a:solidFill>
                  <a:srgbClr val="00B050"/>
                </a:solidFill>
                <a:latin typeface="Times New Roman - 24"/>
              </a:rPr>
              <a:t>How </a:t>
            </a:r>
            <a:r>
              <a:rPr lang="en-ZW" sz="3100" dirty="0" smtClean="0">
                <a:solidFill>
                  <a:srgbClr val="00B050"/>
                </a:solidFill>
                <a:latin typeface="Times New Roman - 24"/>
              </a:rPr>
              <a:t>fast &amp; which way</a:t>
            </a:r>
            <a:endParaRPr lang="en-ZW" sz="3100" dirty="0">
              <a:solidFill>
                <a:srgbClr val="00B050"/>
              </a:solidFill>
              <a:latin typeface="Times New Roman - 2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41121" y="4624126"/>
            <a:ext cx="4257828" cy="156966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ZW" sz="3100" dirty="0" smtClean="0">
                <a:solidFill>
                  <a:srgbClr val="000000"/>
                </a:solidFill>
                <a:latin typeface="Times New Roman - 24"/>
              </a:rPr>
              <a:t>Speed is a </a:t>
            </a:r>
            <a:r>
              <a:rPr lang="en-ZW" sz="3100" dirty="0" smtClean="0">
                <a:solidFill>
                  <a:srgbClr val="000000"/>
                </a:solidFill>
                <a:latin typeface="Times New Roman - 24"/>
              </a:rPr>
              <a:t>scalar.</a:t>
            </a:r>
            <a:endParaRPr lang="en-ZW" sz="3100" dirty="0" smtClean="0">
              <a:solidFill>
                <a:srgbClr val="000000"/>
              </a:solidFill>
              <a:latin typeface="Times New Roman - 24"/>
            </a:endParaRPr>
          </a:p>
          <a:p>
            <a:endParaRPr lang="en-ZW" sz="3100" dirty="0" smtClean="0">
              <a:solidFill>
                <a:srgbClr val="000000"/>
              </a:solidFill>
              <a:latin typeface="Times New Roman - 24"/>
            </a:endParaRPr>
          </a:p>
          <a:p>
            <a:r>
              <a:rPr lang="en-ZW" sz="3100" dirty="0" smtClean="0">
                <a:solidFill>
                  <a:srgbClr val="000000"/>
                </a:solidFill>
                <a:latin typeface="Times New Roman - 24"/>
              </a:rPr>
              <a:t>Velocity is a vector.</a:t>
            </a:r>
            <a:endParaRPr lang="en-ZW" sz="3100" dirty="0">
              <a:solidFill>
                <a:srgbClr val="000000"/>
              </a:solidFill>
              <a:latin typeface="Times New Roman - 2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86995" y="7134948"/>
            <a:ext cx="4260642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latin typeface="Times New Roman - 24"/>
              </a:rPr>
              <a:t>Speed = |Velocity|</a:t>
            </a:r>
            <a:endParaRPr lang="en-ZW" sz="3200" dirty="0">
              <a:latin typeface="Times New Roman - 2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778" y="8128000"/>
            <a:ext cx="946902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24"/>
              </a:rPr>
              <a:t>Speed = Velocity ONLY when the position is increasing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24"/>
              </a:rPr>
              <a:t>That means the velocity will be positive.</a:t>
            </a:r>
            <a:endParaRPr lang="en-ZW" sz="3200" dirty="0">
              <a:solidFill>
                <a:srgbClr val="000000"/>
              </a:solidFill>
              <a:latin typeface="Times New Roman - 2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2980" y="4034100"/>
            <a:ext cx="564710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24"/>
              </a:rPr>
              <a:t>Is that speed or velocity?</a:t>
            </a:r>
            <a:endParaRPr lang="en-ZW" sz="3200" dirty="0">
              <a:solidFill>
                <a:srgbClr val="000000"/>
              </a:solidFill>
              <a:latin typeface="Times New Roman - 24"/>
            </a:endParaRPr>
          </a:p>
        </p:txBody>
      </p:sp>
    </p:spTree>
    <p:extLst>
      <p:ext uri="{BB962C8B-B14F-4D97-AF65-F5344CB8AC3E}">
        <p14:creationId xmlns:p14="http://schemas.microsoft.com/office/powerpoint/2010/main" val="269285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25" y="511369"/>
            <a:ext cx="3379779" cy="8765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109186" y="1453945"/>
            <a:ext cx="7230999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g is the constant acceleration due to gravity</a:t>
            </a:r>
          </a:p>
          <a:p>
            <a:endParaRPr lang="en-US" sz="3200" dirty="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2800" dirty="0" err="1" smtClean="0">
                <a:solidFill>
                  <a:srgbClr val="000000"/>
                </a:solidFill>
                <a:latin typeface="Times New Roman - 32"/>
              </a:rPr>
              <a:t>v</a:t>
            </a:r>
            <a:r>
              <a:rPr lang="en-ZW" sz="3200" baseline="-25000" dirty="0" err="1" smtClean="0">
                <a:solidFill>
                  <a:srgbClr val="000000"/>
                </a:solidFill>
                <a:latin typeface="Times New Roman - 18"/>
              </a:rPr>
              <a:t>o</a:t>
            </a:r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 is the original or initial velocity</a:t>
            </a:r>
          </a:p>
          <a:p>
            <a:endParaRPr lang="en-US" sz="3200" dirty="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x</a:t>
            </a:r>
            <a:r>
              <a:rPr lang="en-ZW" sz="3200" baseline="-25000" dirty="0" smtClean="0">
                <a:solidFill>
                  <a:srgbClr val="000000"/>
                </a:solidFill>
                <a:latin typeface="Times New Roman - 18"/>
              </a:rPr>
              <a:t>o</a:t>
            </a:r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 is the original or initial position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5072" y="8267987"/>
            <a:ext cx="680809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g= -9.8 m/s</a:t>
            </a:r>
            <a:r>
              <a:rPr lang="en-ZW" sz="3200" baseline="30000" dirty="0">
                <a:solidFill>
                  <a:srgbClr val="000000"/>
                </a:solidFill>
                <a:latin typeface="Times New Roman - 13"/>
              </a:rPr>
              <a:t>2</a:t>
            </a:r>
            <a:r>
              <a:rPr lang="en-ZW" sz="3200" baseline="30000" dirty="0" smtClean="0">
                <a:solidFill>
                  <a:srgbClr val="000000"/>
                </a:solidFill>
                <a:latin typeface="Times New Roman - 32"/>
              </a:rPr>
              <a:t> 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or g= -32 </a:t>
            </a:r>
            <a:r>
              <a:rPr lang="en-ZW" sz="3200" dirty="0" err="1" smtClean="0">
                <a:solidFill>
                  <a:srgbClr val="000000"/>
                </a:solidFill>
                <a:latin typeface="Times New Roman - 32"/>
              </a:rPr>
              <a:t>ft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/sec</a:t>
            </a:r>
            <a:r>
              <a:rPr lang="en-ZW" sz="3200" baseline="30000" dirty="0" smtClean="0">
                <a:solidFill>
                  <a:srgbClr val="000000"/>
                </a:solidFill>
                <a:latin typeface="Times New Roman - 32"/>
              </a:rPr>
              <a:t>2</a:t>
            </a:r>
            <a:endParaRPr lang="en-ZW" sz="1100" baseline="30000" dirty="0">
              <a:solidFill>
                <a:srgbClr val="000000"/>
              </a:solidFill>
              <a:latin typeface="Times New Roman - 13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7126" y="592892"/>
            <a:ext cx="3878199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For vertical motion =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456" y="4629200"/>
            <a:ext cx="4640757" cy="113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2214403" y="6624680"/>
            <a:ext cx="4173697" cy="11387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x'(t) = v(t) = -9.8t+v</a:t>
            </a:r>
            <a:r>
              <a:rPr lang="en-ZW" sz="1600" dirty="0" smtClean="0">
                <a:solidFill>
                  <a:srgbClr val="000000"/>
                </a:solidFill>
                <a:latin typeface="Times New Roman - 18"/>
              </a:rPr>
              <a:t>o</a:t>
            </a:r>
          </a:p>
          <a:p>
            <a:r>
              <a:rPr lang="en-ZW" sz="3600" dirty="0" smtClean="0">
                <a:solidFill>
                  <a:srgbClr val="000000"/>
                </a:solidFill>
                <a:latin typeface="Times New Roman - 32"/>
              </a:rPr>
              <a:t>x''(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t) = </a:t>
            </a:r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a(t) 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=-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9.8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272" y="7763453"/>
            <a:ext cx="83788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Notice that the acceleration for gravity is a constant: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62886" y="4629199"/>
            <a:ext cx="22446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2"/>
              </a:rPr>
              <a:t>Using metric units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1698925" y="5818970"/>
            <a:ext cx="6944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 - 32"/>
              </a:rPr>
              <a:t>What is the velocity and acceleration at any time?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31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7879" y="-489703"/>
            <a:ext cx="9659588" cy="7935220"/>
            <a:chOff x="50800" y="-461545"/>
            <a:chExt cx="10248900" cy="7478945"/>
          </a:xfrm>
        </p:grpSpPr>
        <p:sp>
          <p:nvSpPr>
            <p:cNvPr id="2" name="TextBox 1"/>
            <p:cNvSpPr txBox="1"/>
            <p:nvPr/>
          </p:nvSpPr>
          <p:spPr>
            <a:xfrm>
              <a:off x="165100" y="266700"/>
              <a:ext cx="2336800" cy="3626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Linear motion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800" y="1638300"/>
              <a:ext cx="2057400" cy="284277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position</a:t>
              </a: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velocity</a:t>
              </a: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speed</a:t>
              </a: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acceleration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95089" y="2638499"/>
              <a:ext cx="1034395" cy="118932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0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84467" y="1651000"/>
              <a:ext cx="711200" cy="284277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x(t)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v(t)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|v(t)|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a(t)</a:t>
              </a:r>
              <a:endParaRPr lang="en-ZW" sz="1900" dirty="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887" y="2946400"/>
              <a:ext cx="1975624" cy="17404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      +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faster   slower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  +             -</a:t>
              </a:r>
              <a:endParaRPr lang="en-ZW" sz="1900" dirty="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83300" y="2984500"/>
              <a:ext cx="1981200" cy="17404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      -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faster  </a:t>
              </a:r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   slower</a:t>
              </a:r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  -             +</a:t>
              </a:r>
              <a:endParaRPr lang="en-ZW" sz="1900" dirty="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8180000">
              <a:off x="2540000" y="1185845"/>
              <a:ext cx="1473200" cy="7184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at rest, </a:t>
              </a: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stopped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8060000">
              <a:off x="3695700" y="766745"/>
              <a:ext cx="2590800" cy="7184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moving forward</a:t>
              </a: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up, or right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8060000">
              <a:off x="5753100" y="754045"/>
              <a:ext cx="2844800" cy="7184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moving backward</a:t>
              </a: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down, or left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8060000">
              <a:off x="7569200" y="652446"/>
              <a:ext cx="2946400" cy="7184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turning around,</a:t>
              </a:r>
            </a:p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changing direction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67700" y="2997200"/>
              <a:ext cx="2032000" cy="91375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0 and </a:t>
              </a:r>
            </a:p>
            <a:p>
              <a:r>
                <a:rPr lang="en-ZW" sz="1900" dirty="0" smtClean="0">
                  <a:solidFill>
                    <a:srgbClr val="000000"/>
                  </a:solidFill>
                  <a:latin typeface="Times New Roman - 26"/>
                </a:rPr>
                <a:t>change sign</a:t>
              </a:r>
            </a:p>
            <a:p>
              <a:endParaRPr lang="en-ZW" sz="1900" dirty="0" smtClean="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52400" y="2514600"/>
              <a:ext cx="97536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52400" y="3810000"/>
              <a:ext cx="98425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3200" y="4940300"/>
              <a:ext cx="977900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854200" y="1663700"/>
              <a:ext cx="0" cy="38354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628900" y="1663700"/>
              <a:ext cx="0" cy="38100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025900" y="1663700"/>
              <a:ext cx="0" cy="38735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978400" y="3784600"/>
              <a:ext cx="0" cy="17399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070600" y="1549400"/>
              <a:ext cx="0" cy="40259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048500" y="3797300"/>
              <a:ext cx="0" cy="17907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064500" y="1574800"/>
              <a:ext cx="0" cy="40132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27300" y="6007100"/>
              <a:ext cx="3556000" cy="3626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1900" smtClean="0">
                  <a:solidFill>
                    <a:srgbClr val="000000"/>
                  </a:solidFill>
                  <a:latin typeface="Times New Roman - 26"/>
                </a:rPr>
                <a:t>v(t) and a(t) same signs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08200" y="6629400"/>
              <a:ext cx="3987800" cy="3626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v(t) and a(t) opposite signs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80200" y="6032500"/>
              <a:ext cx="2032000" cy="3626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speeding up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80200" y="6654800"/>
              <a:ext cx="2311400" cy="3626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1900" smtClean="0">
                  <a:solidFill>
                    <a:srgbClr val="000000"/>
                  </a:solidFill>
                  <a:latin typeface="Times New Roman - 26"/>
                </a:rPr>
                <a:t>slowing down</a:t>
              </a:r>
              <a:endParaRPr lang="en-ZW" sz="1900">
                <a:solidFill>
                  <a:srgbClr val="000000"/>
                </a:solidFill>
                <a:latin typeface="Times New Roman - 26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892800" y="6223000"/>
              <a:ext cx="698500" cy="0"/>
            </a:xfrm>
            <a:prstGeom prst="line">
              <a:avLst/>
            </a:prstGeom>
            <a:ln w="762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892800" y="6858000"/>
              <a:ext cx="698500" cy="0"/>
            </a:xfrm>
            <a:prstGeom prst="line">
              <a:avLst/>
            </a:prstGeom>
            <a:ln w="762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598034" y="441713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W" dirty="0">
                <a:solidFill>
                  <a:srgbClr val="000000"/>
                </a:solidFill>
                <a:latin typeface="Times New Roman - 26"/>
              </a:rPr>
              <a:t>unknown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830390" y="449063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W" dirty="0">
                <a:solidFill>
                  <a:srgbClr val="000000"/>
                </a:solidFill>
                <a:latin typeface="Times New Roman - 26"/>
              </a:rPr>
              <a:t>unknown</a:t>
            </a:r>
          </a:p>
        </p:txBody>
      </p:sp>
    </p:spTree>
    <p:extLst>
      <p:ext uri="{BB962C8B-B14F-4D97-AF65-F5344CB8AC3E}">
        <p14:creationId xmlns:p14="http://schemas.microsoft.com/office/powerpoint/2010/main" val="3279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251365" y="282971"/>
            <a:ext cx="8630190" cy="7397666"/>
            <a:chOff x="266700" y="266700"/>
            <a:chExt cx="9156700" cy="6972300"/>
          </a:xfrm>
        </p:grpSpPr>
        <p:grpSp>
          <p:nvGrpSpPr>
            <p:cNvPr id="16" name="Group 15"/>
            <p:cNvGrpSpPr/>
            <p:nvPr/>
          </p:nvGrpSpPr>
          <p:grpSpPr>
            <a:xfrm>
              <a:off x="3403600" y="4495800"/>
              <a:ext cx="2400300" cy="2351913"/>
              <a:chOff x="3403600" y="4495800"/>
              <a:chExt cx="2400300" cy="2351913"/>
            </a:xfrm>
          </p:grpSpPr>
          <p:cxnSp>
            <p:nvCxnSpPr>
              <p:cNvPr id="2" name="Straight Connector 1"/>
              <p:cNvCxnSpPr/>
              <p:nvPr/>
            </p:nvCxnSpPr>
            <p:spPr>
              <a:xfrm flipV="1">
                <a:off x="3770503" y="4730496"/>
                <a:ext cx="0" cy="21172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"/>
              <p:cNvCxnSpPr/>
              <p:nvPr/>
            </p:nvCxnSpPr>
            <p:spPr>
              <a:xfrm>
                <a:off x="3505708" y="5861558"/>
                <a:ext cx="1748155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4143629" y="57835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4505833" y="57835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5167249" y="57835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828667" y="57835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67300" y="59055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4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49800" y="58928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3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32300" y="58801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2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51300" y="58801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1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708400" y="58801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0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19700" y="5778500"/>
                <a:ext cx="5842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t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03600" y="4495800"/>
                <a:ext cx="6604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x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3681349" y="5379847"/>
                <a:ext cx="187198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3390900" y="1778000"/>
              <a:ext cx="2400300" cy="2351913"/>
              <a:chOff x="3390900" y="1778000"/>
              <a:chExt cx="2400300" cy="2351913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V="1">
                <a:off x="3757803" y="2012696"/>
                <a:ext cx="0" cy="21172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493008" y="3143758"/>
                <a:ext cx="1748155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130929" y="30657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4493133" y="30657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154549" y="30657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815967" y="30657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5054600" y="31877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4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37100" y="31750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3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419600" y="31623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2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038600" y="31623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1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695700" y="31623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0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07000" y="3060700"/>
                <a:ext cx="5842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t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390900" y="1778000"/>
                <a:ext cx="6604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x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3668649" y="2662047"/>
                <a:ext cx="187198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6464300" y="4483100"/>
              <a:ext cx="2400300" cy="2351913"/>
              <a:chOff x="6464300" y="4483100"/>
              <a:chExt cx="2400300" cy="2351913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6831203" y="4717796"/>
                <a:ext cx="0" cy="21172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566408" y="5848858"/>
                <a:ext cx="1748155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7204329" y="57708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7566533" y="57708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8227949" y="57708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7889367" y="57708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8128000" y="58928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4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810500" y="58801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3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493000" y="58674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2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112000" y="58674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1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769100" y="58674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0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280400" y="5765800"/>
                <a:ext cx="5842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t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464300" y="4483100"/>
                <a:ext cx="6604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x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6742049" y="5367147"/>
                <a:ext cx="187198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6553200" y="1752600"/>
              <a:ext cx="2400300" cy="2351913"/>
              <a:chOff x="6553200" y="1752600"/>
              <a:chExt cx="2400300" cy="2351913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flipV="1">
                <a:off x="6920103" y="1987296"/>
                <a:ext cx="0" cy="21172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655308" y="3118358"/>
                <a:ext cx="1748155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7293229" y="30403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7655433" y="30403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8316849" y="30403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7978267" y="3040380"/>
                <a:ext cx="0" cy="15595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8216900" y="31623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4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899400" y="31496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3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81900" y="31369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2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200900" y="31369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1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858000" y="3136900"/>
                <a:ext cx="406400" cy="3480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mtClean="0">
                    <a:solidFill>
                      <a:srgbClr val="000000"/>
                    </a:solidFill>
                    <a:latin typeface="Times New Roman - 24"/>
                  </a:rPr>
                  <a:t>0</a:t>
                </a:r>
                <a:endParaRPr lang="en-ZW">
                  <a:solidFill>
                    <a:srgbClr val="000000"/>
                  </a:solidFill>
                  <a:latin typeface="Times New Roman - 24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8369300" y="3035300"/>
                <a:ext cx="5842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t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553200" y="1752600"/>
                <a:ext cx="660400" cy="4351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x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6830949" y="2636647"/>
                <a:ext cx="187198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Box 61"/>
            <p:cNvSpPr txBox="1"/>
            <p:nvPr/>
          </p:nvSpPr>
          <p:spPr>
            <a:xfrm>
              <a:off x="266700" y="266700"/>
              <a:ext cx="82804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 smtClean="0">
                  <a:solidFill>
                    <a:srgbClr val="000000"/>
                  </a:solidFill>
                  <a:latin typeface="Times New Roman - 32"/>
                </a:rPr>
                <a:t>Sketch a position-time graph for each situation: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825500" y="4368800"/>
              <a:ext cx="8356600" cy="0"/>
            </a:xfrm>
            <a:prstGeom prst="line">
              <a:avLst/>
            </a:prstGeom>
            <a:ln w="1905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007100" y="1028700"/>
              <a:ext cx="0" cy="6146800"/>
            </a:xfrm>
            <a:prstGeom prst="line">
              <a:avLst/>
            </a:prstGeom>
            <a:ln w="1905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819400" y="1092200"/>
              <a:ext cx="0" cy="6146800"/>
            </a:xfrm>
            <a:prstGeom prst="line">
              <a:avLst/>
            </a:prstGeom>
            <a:ln w="1905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63600" y="1752600"/>
              <a:ext cx="8356600" cy="0"/>
            </a:xfrm>
            <a:prstGeom prst="line">
              <a:avLst/>
            </a:prstGeom>
            <a:ln w="1905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3441700" y="965200"/>
              <a:ext cx="15494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v(t)&gt;0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680200" y="1028700"/>
              <a:ext cx="15494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v(t)&lt;0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00101" y="2882900"/>
              <a:ext cx="15240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a(t)&gt;0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39800" y="5613400"/>
              <a:ext cx="15240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a(t)&lt;0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784600" y="3721100"/>
              <a:ext cx="19558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speed up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289800" y="6769100"/>
              <a:ext cx="19558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speed up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10000" y="6756400"/>
              <a:ext cx="22860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slow down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137400" y="3708400"/>
              <a:ext cx="2286000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slow down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65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736600"/>
            <a:ext cx="8019733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ex. Describe the direction, velocity, and speed for a particle that moves according to the equation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377" y="1580297"/>
            <a:ext cx="2106676" cy="4985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710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8" y="188648"/>
            <a:ext cx="8726362" cy="38245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68300" y="4024477"/>
            <a:ext cx="8878762" cy="45243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26"/>
              </a:rPr>
              <a:t>ex. When is the particle...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at rest?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going fastest?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moving to the right?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moving to the left?</a:t>
            </a:r>
          </a:p>
          <a:p>
            <a:endParaRPr lang="en-ZW" sz="3200" dirty="0" smtClean="0">
              <a:solidFill>
                <a:srgbClr val="000000"/>
              </a:solidFill>
              <a:latin typeface="Times New Roman - 26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26"/>
              </a:rPr>
              <a:t>When is the particle's acceleration... positive?</a:t>
            </a:r>
            <a:endParaRPr lang="en-ZW" sz="3200" dirty="0" smtClean="0">
              <a:solidFill>
                <a:srgbClr val="000000"/>
              </a:solidFill>
              <a:latin typeface="Times New Roman - 26"/>
            </a:endParaRP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negative?</a:t>
            </a:r>
          </a:p>
          <a:p>
            <a:r>
              <a:rPr lang="en-ZW" sz="3200" dirty="0" smtClean="0">
                <a:solidFill>
                  <a:srgbClr val="000000"/>
                </a:solidFill>
                <a:latin typeface="Times New Roman - 26"/>
              </a:rPr>
              <a:t>0?</a:t>
            </a:r>
            <a:endParaRPr lang="en-ZW" sz="3200" dirty="0">
              <a:solidFill>
                <a:srgbClr val="000000"/>
              </a:solidFill>
              <a:latin typeface="Times New Roman - 26"/>
            </a:endParaRPr>
          </a:p>
        </p:txBody>
      </p:sp>
    </p:spTree>
    <p:extLst>
      <p:ext uri="{BB962C8B-B14F-4D97-AF65-F5344CB8AC3E}">
        <p14:creationId xmlns:p14="http://schemas.microsoft.com/office/powerpoint/2010/main" val="14799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40" y="282972"/>
            <a:ext cx="9049131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ex. A particle moves along a horizontal line so that its position at any time t≥0 is given by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0" y="1113968"/>
            <a:ext cx="3842290" cy="6872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215455" y="2032000"/>
            <a:ext cx="9049131" cy="19389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a. Find the instantaneous velocity of the particle at t=1.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b. Find the average velocity of the particle on the interval [0,3].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c. For what value(s) of t on the interval [0,3] is the particle's instantaneous velocity the same as its average velocity on the interval [0,3]?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7211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795229"/>
            <a:ext cx="3511127" cy="298539"/>
          </a:xfrm>
          <a:prstGeom prst="rect">
            <a:avLst/>
          </a:prstGeom>
          <a:noFill/>
        </p:spPr>
        <p:txBody>
          <a:bodyPr wrap="square" lIns="112773" tIns="56386" rIns="112773" bIns="56386" rtlCol="0">
            <a:spAutoFit/>
          </a:bodyPr>
          <a:lstStyle/>
          <a:p>
            <a:endParaRPr lang="en-US" sz="1200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04" y="4568677"/>
            <a:ext cx="1735614" cy="646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40" y="5511719"/>
            <a:ext cx="1783493" cy="646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359093" y="4787270"/>
            <a:ext cx="861822" cy="44935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600" dirty="0" smtClean="0">
                <a:solidFill>
                  <a:srgbClr val="FF0000"/>
                </a:solidFill>
                <a:latin typeface="Times New Roman - 35"/>
              </a:rPr>
              <a:t>1.</a:t>
            </a: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dirty="0" smtClean="0">
                <a:solidFill>
                  <a:srgbClr val="FF0000"/>
                </a:solidFill>
                <a:latin typeface="Times New Roman - 35"/>
              </a:rPr>
              <a:t>2.</a:t>
            </a: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dirty="0" smtClean="0">
                <a:solidFill>
                  <a:srgbClr val="FF0000"/>
                </a:solidFill>
                <a:latin typeface="Times New Roman - 35"/>
              </a:rPr>
              <a:t>3.</a:t>
            </a: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dirty="0" smtClean="0">
                <a:solidFill>
                  <a:srgbClr val="FF0000"/>
                </a:solidFill>
                <a:latin typeface="Times New Roman - 35"/>
              </a:rPr>
              <a:t>4.</a:t>
            </a: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endParaRPr lang="en-ZW" sz="2600" dirty="0" smtClean="0">
              <a:solidFill>
                <a:srgbClr val="FF0000"/>
              </a:solidFill>
              <a:latin typeface="Times New Roman - 35"/>
            </a:endParaRPr>
          </a:p>
          <a:p>
            <a:r>
              <a:rPr lang="en-ZW" sz="2600" dirty="0" smtClean="0">
                <a:solidFill>
                  <a:srgbClr val="FF0000"/>
                </a:solidFill>
                <a:latin typeface="Times New Roman - 35"/>
              </a:rPr>
              <a:t>5.</a:t>
            </a:r>
            <a:endParaRPr lang="en-ZW" sz="2600" dirty="0">
              <a:solidFill>
                <a:srgbClr val="FF0000"/>
              </a:solidFill>
              <a:latin typeface="Times New Roman - 35"/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28" y="6280481"/>
            <a:ext cx="1951069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40" y="7442200"/>
            <a:ext cx="2226374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2" y="8515586"/>
            <a:ext cx="5099114" cy="7276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500" y="355600"/>
                  <a:ext cx="9131300" cy="2819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9" name="ShockwaveFlash2" r:id="rId3" imgW="3277057" imgH="2666667"/>
        </mc:Choice>
        <mc:Fallback>
          <p:control name="ShockwaveFlash2" r:id="rId3" imgW="3277057" imgH="2666667">
            <p:pic>
              <p:nvPicPr>
                <p:cNvPr id="0" name="ShockwaveFlash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88100" y="3860800"/>
                  <a:ext cx="2819400" cy="2133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7973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70" y="80849"/>
            <a:ext cx="835488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2.2 Basic Differentiation Rules and Rates of Change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79" y="875863"/>
            <a:ext cx="4261231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Thm.  The Constant Rule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491" y="1374430"/>
            <a:ext cx="1326368" cy="8432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32" name="Group 31"/>
          <p:cNvGrpSpPr/>
          <p:nvPr/>
        </p:nvGrpSpPr>
        <p:grpSpPr>
          <a:xfrm>
            <a:off x="191516" y="2492838"/>
            <a:ext cx="4177443" cy="835438"/>
            <a:chOff x="191516" y="2492838"/>
            <a:chExt cx="4177443" cy="835438"/>
          </a:xfrm>
        </p:grpSpPr>
        <p:sp>
          <p:nvSpPr>
            <p:cNvPr id="5" name="TextBox 4"/>
            <p:cNvSpPr txBox="1"/>
            <p:nvPr/>
          </p:nvSpPr>
          <p:spPr>
            <a:xfrm>
              <a:off x="191516" y="2546738"/>
              <a:ext cx="933641" cy="46166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- 32"/>
                </a:rPr>
                <a:t>Pf.</a:t>
              </a:r>
              <a:endParaRPr lang="en-ZW" sz="2400" dirty="0">
                <a:solidFill>
                  <a:srgbClr val="000000"/>
                </a:solidFill>
                <a:latin typeface="Times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762" y="2492838"/>
              <a:ext cx="3483197" cy="8354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5714358" y="1056155"/>
            <a:ext cx="3083408" cy="2487718"/>
            <a:chOff x="6062980" y="995426"/>
            <a:chExt cx="3271520" cy="2344674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7575804" y="995426"/>
              <a:ext cx="0" cy="2344674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62980" y="2478786"/>
              <a:ext cx="303377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949946" y="2397760"/>
              <a:ext cx="0" cy="16205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324088" y="2397760"/>
              <a:ext cx="0" cy="16205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347714" y="2389632"/>
              <a:ext cx="0" cy="16217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007348" y="2397760"/>
              <a:ext cx="0" cy="16205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657590" y="2397760"/>
              <a:ext cx="0" cy="16205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152894" y="2397760"/>
              <a:ext cx="0" cy="16205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738112" y="2381504"/>
              <a:ext cx="0" cy="16217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035800" y="2552700"/>
              <a:ext cx="4826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-1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29400" y="2540000"/>
              <a:ext cx="4826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-2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35700" y="2514600"/>
              <a:ext cx="4826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-3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2700" y="2527300"/>
              <a:ext cx="4318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4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72500" y="2514600"/>
              <a:ext cx="4318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3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55000" y="2489200"/>
              <a:ext cx="4318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2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48600" y="2489200"/>
              <a:ext cx="4318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1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93000" y="2501900"/>
              <a:ext cx="431800" cy="3480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mtClean="0">
                  <a:solidFill>
                    <a:srgbClr val="000000"/>
                  </a:solidFill>
                  <a:latin typeface="Times New Roman - 24"/>
                </a:rPr>
                <a:t>0</a:t>
              </a:r>
              <a:endParaRPr lang="en-ZW">
                <a:solidFill>
                  <a:srgbClr val="000000"/>
                </a:solidFill>
                <a:latin typeface="Times New Roman - 24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6347714" y="1692529"/>
              <a:ext cx="2684018" cy="0"/>
            </a:xfrm>
            <a:prstGeom prst="line">
              <a:avLst/>
            </a:prstGeom>
            <a:ln w="762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883658" y="3840319"/>
            <a:ext cx="4189413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ex.  Find f '(x) if f(x) = 3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281" y="4348319"/>
            <a:ext cx="392607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err="1" smtClean="0">
                <a:solidFill>
                  <a:srgbClr val="000000"/>
                </a:solidFill>
                <a:latin typeface="Times - 32"/>
              </a:rPr>
              <a:t>Thm</a:t>
            </a:r>
            <a:r>
              <a:rPr lang="en-ZW" sz="2400" dirty="0" smtClean="0">
                <a:solidFill>
                  <a:srgbClr val="000000"/>
                </a:solidFill>
                <a:latin typeface="Times - 32"/>
              </a:rPr>
              <a:t>.  The Power Rule</a:t>
            </a:r>
            <a:endParaRPr lang="en-ZW" sz="2400" dirty="0">
              <a:solidFill>
                <a:srgbClr val="000000"/>
              </a:solidFill>
              <a:latin typeface="Times - 32"/>
            </a:endParaRPr>
          </a:p>
        </p:txBody>
      </p:sp>
      <p:pic>
        <p:nvPicPr>
          <p:cNvPr id="28" name="Picture 2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804" y="4790934"/>
            <a:ext cx="2693194" cy="11049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29" name="Group 28"/>
          <p:cNvGrpSpPr/>
          <p:nvPr/>
        </p:nvGrpSpPr>
        <p:grpSpPr>
          <a:xfrm>
            <a:off x="2525616" y="6224877"/>
            <a:ext cx="3950018" cy="485093"/>
            <a:chOff x="139700" y="2311400"/>
            <a:chExt cx="4191001" cy="457200"/>
          </a:xfrm>
        </p:grpSpPr>
        <p:sp>
          <p:nvSpPr>
            <p:cNvPr id="30" name="TextBox 29"/>
            <p:cNvSpPr txBox="1"/>
            <p:nvPr/>
          </p:nvSpPr>
          <p:spPr>
            <a:xfrm>
              <a:off x="139700" y="2311400"/>
              <a:ext cx="4191001" cy="4351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  <a:latin typeface="Times - 32"/>
                </a:rPr>
                <a:t>ex.  Find f '(x) if f(x) =</a:t>
              </a:r>
              <a:endParaRPr lang="en-ZW" sz="2400" dirty="0">
                <a:solidFill>
                  <a:srgbClr val="000000"/>
                </a:solidFill>
                <a:latin typeface="Times - 32"/>
              </a:endParaRPr>
            </a:p>
          </p:txBody>
        </p:sp>
        <p:pic>
          <p:nvPicPr>
            <p:cNvPr id="31" name="Picture 3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219" y="2311400"/>
              <a:ext cx="495300" cy="457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10513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42781" y="584200"/>
            <a:ext cx="5673662" cy="2737036"/>
            <a:chOff x="0" y="0"/>
            <a:chExt cx="6019800" cy="1583563"/>
          </a:xfrm>
        </p:grpSpPr>
        <p:sp>
          <p:nvSpPr>
            <p:cNvPr id="2" name="TextBox 1"/>
            <p:cNvSpPr txBox="1"/>
            <p:nvPr/>
          </p:nvSpPr>
          <p:spPr>
            <a:xfrm>
              <a:off x="0" y="0"/>
              <a:ext cx="6019800" cy="101527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200" dirty="0" err="1" smtClean="0">
                  <a:solidFill>
                    <a:srgbClr val="000000"/>
                  </a:solidFill>
                  <a:latin typeface="Times - 32"/>
                </a:rPr>
                <a:t>Thm</a:t>
              </a:r>
              <a:r>
                <a:rPr lang="en-US" sz="3200" dirty="0" smtClean="0">
                  <a:solidFill>
                    <a:srgbClr val="000000"/>
                  </a:solidFill>
                  <a:latin typeface="Times - 32"/>
                </a:rPr>
                <a:t>.  The Constant Multiple Rule</a:t>
              </a:r>
              <a:endParaRPr lang="en-ZW" sz="3200" dirty="0">
                <a:solidFill>
                  <a:srgbClr val="000000"/>
                </a:solidFill>
                <a:latin typeface="Times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0" y="596900"/>
              <a:ext cx="3363087" cy="98666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683124" y="5733598"/>
            <a:ext cx="6643211" cy="611724"/>
            <a:chOff x="88900" y="4025900"/>
            <a:chExt cx="7048500" cy="576551"/>
          </a:xfrm>
        </p:grpSpPr>
        <p:sp>
          <p:nvSpPr>
            <p:cNvPr id="5" name="TextBox 4"/>
            <p:cNvSpPr txBox="1"/>
            <p:nvPr/>
          </p:nvSpPr>
          <p:spPr>
            <a:xfrm>
              <a:off x="88900" y="4051300"/>
              <a:ext cx="4292600" cy="5511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200" dirty="0" smtClean="0">
                  <a:solidFill>
                    <a:srgbClr val="000000"/>
                  </a:solidFill>
                  <a:latin typeface="Times - 32"/>
                </a:rPr>
                <a:t>ex.  Find f '(x) if f(x) = </a:t>
              </a:r>
              <a:endParaRPr lang="en-ZW" sz="3200" dirty="0">
                <a:solidFill>
                  <a:srgbClr val="000000"/>
                </a:solidFill>
                <a:latin typeface="Times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7000" y="4025900"/>
              <a:ext cx="3200400" cy="457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671154" y="3550689"/>
            <a:ext cx="7317145" cy="1588679"/>
            <a:chOff x="76200" y="1968500"/>
            <a:chExt cx="6096000" cy="1497330"/>
          </a:xfrm>
        </p:grpSpPr>
        <p:sp>
          <p:nvSpPr>
            <p:cNvPr id="8" name="TextBox 7"/>
            <p:cNvSpPr txBox="1"/>
            <p:nvPr/>
          </p:nvSpPr>
          <p:spPr>
            <a:xfrm>
              <a:off x="76200" y="1968500"/>
              <a:ext cx="6096000" cy="101527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200" smtClean="0">
                  <a:solidFill>
                    <a:srgbClr val="000000"/>
                  </a:solidFill>
                  <a:latin typeface="Times - 32"/>
                </a:rPr>
                <a:t>Thm.  The Sum or Difference Rule</a:t>
              </a:r>
              <a:endParaRPr lang="en-ZW" sz="3200">
                <a:solidFill>
                  <a:srgbClr val="000000"/>
                </a:solidFill>
                <a:latin typeface="Times - 32"/>
              </a:endParaRP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" y="2476500"/>
              <a:ext cx="5191887" cy="9893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0" name="Group 19"/>
          <p:cNvGrpSpPr/>
          <p:nvPr/>
        </p:nvGrpSpPr>
        <p:grpSpPr>
          <a:xfrm>
            <a:off x="5483628" y="2000705"/>
            <a:ext cx="2943925" cy="1320531"/>
            <a:chOff x="5483628" y="2000705"/>
            <a:chExt cx="2943925" cy="1320531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998" y="2000705"/>
              <a:ext cx="2154555" cy="13205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Rectangle 18"/>
            <p:cNvSpPr/>
            <p:nvPr/>
          </p:nvSpPr>
          <p:spPr>
            <a:xfrm>
              <a:off x="5483628" y="2368582"/>
              <a:ext cx="61747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000000"/>
                  </a:solidFill>
                  <a:latin typeface="Times - 32"/>
                </a:rPr>
                <a:t>ex</a:t>
              </a:r>
              <a:endParaRPr lang="en-ZW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9047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90" y="2108200"/>
            <a:ext cx="8503072" cy="20621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ex.  Find the x coordinates of all points on</a:t>
            </a:r>
          </a:p>
          <a:p>
            <a:endParaRPr lang="en-ZW" sz="3200" dirty="0" smtClean="0">
              <a:solidFill>
                <a:srgbClr val="000000"/>
              </a:solidFill>
              <a:latin typeface="Times New Roman - 32"/>
            </a:endParaRPr>
          </a:p>
          <a:p>
            <a:endParaRPr lang="en-ZW" sz="3200" dirty="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where a tangent line would be horizontal.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591232"/>
            <a:ext cx="3120826" cy="10409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2850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99520" y="5250525"/>
            <a:ext cx="5018372" cy="1077218"/>
            <a:chOff x="254000" y="2679700"/>
            <a:chExt cx="3987800" cy="1015278"/>
          </a:xfrm>
        </p:grpSpPr>
        <p:sp>
          <p:nvSpPr>
            <p:cNvPr id="2" name="TextBox 1"/>
            <p:cNvSpPr txBox="1"/>
            <p:nvPr/>
          </p:nvSpPr>
          <p:spPr>
            <a:xfrm>
              <a:off x="254000" y="2679700"/>
              <a:ext cx="3987800" cy="101527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3200" dirty="0" smtClean="0">
                  <a:solidFill>
                    <a:srgbClr val="000000"/>
                  </a:solidFill>
                  <a:latin typeface="Times New Roman - 32"/>
                </a:rPr>
                <a:t>ex. Find f '(x) if f(x)=</a:t>
              </a:r>
              <a:endParaRPr lang="en-ZW" sz="3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6598" y="2679700"/>
              <a:ext cx="812800" cy="558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1431243" y="358705"/>
            <a:ext cx="4619355" cy="929761"/>
            <a:chOff x="88901" y="193024"/>
            <a:chExt cx="3298106" cy="876300"/>
          </a:xfrm>
        </p:grpSpPr>
        <p:sp>
          <p:nvSpPr>
            <p:cNvPr id="5" name="TextBox 4"/>
            <p:cNvSpPr txBox="1"/>
            <p:nvPr/>
          </p:nvSpPr>
          <p:spPr>
            <a:xfrm>
              <a:off x="88901" y="355600"/>
              <a:ext cx="2777406" cy="5511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3200" smtClean="0">
                  <a:solidFill>
                    <a:srgbClr val="000000"/>
                  </a:solidFill>
                  <a:latin typeface="Times New Roman - 32"/>
                </a:rPr>
                <a:t>ex. Find f '(x) if f(x)=</a:t>
              </a:r>
              <a:endParaRPr lang="en-ZW" sz="320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6307" y="193024"/>
              <a:ext cx="520700" cy="876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Freeform 7"/>
          <p:cNvSpPr/>
          <p:nvPr/>
        </p:nvSpPr>
        <p:spPr>
          <a:xfrm>
            <a:off x="8642160" y="6454430"/>
            <a:ext cx="23940" cy="67375"/>
          </a:xfrm>
          <a:custGeom>
            <a:avLst/>
            <a:gdLst/>
            <a:ahLst/>
            <a:cxnLst/>
            <a:rect l="0" t="0" r="0" b="0"/>
            <a:pathLst>
              <a:path w="25401" h="63501">
                <a:moveTo>
                  <a:pt x="0" y="63500"/>
                </a:moveTo>
                <a:lnTo>
                  <a:pt x="0" y="48260"/>
                </a:lnTo>
                <a:lnTo>
                  <a:pt x="254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8305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9285" y="508000"/>
            <a:ext cx="7025105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b="1" u="sng" dirty="0" err="1" smtClean="0">
                <a:solidFill>
                  <a:srgbClr val="000000"/>
                </a:solidFill>
                <a:latin typeface="Times New Roman - 32"/>
              </a:rPr>
              <a:t>Thm</a:t>
            </a:r>
            <a:r>
              <a:rPr lang="en-US" sz="3200" b="1" u="sng" dirty="0" smtClean="0">
                <a:solidFill>
                  <a:srgbClr val="000000"/>
                </a:solidFill>
                <a:latin typeface="Times New Roman - 32"/>
              </a:rPr>
              <a:t>.  Derivatives of </a:t>
            </a:r>
            <a:r>
              <a:rPr lang="en-US" sz="3200" b="1" u="sng" dirty="0" smtClean="0">
                <a:solidFill>
                  <a:srgbClr val="000000"/>
                </a:solidFill>
                <a:latin typeface="Times New Roman - 32"/>
                <a:hlinkClick r:id="rId2"/>
              </a:rPr>
              <a:t>sin </a:t>
            </a:r>
            <a:r>
              <a:rPr lang="en-US" sz="3200" b="1" u="sng" dirty="0" smtClean="0">
                <a:solidFill>
                  <a:srgbClr val="000000"/>
                </a:solidFill>
                <a:latin typeface="Times New Roman - 32"/>
              </a:rPr>
              <a:t>and </a:t>
            </a:r>
            <a:r>
              <a:rPr lang="en-US" sz="3200" b="1" u="sng" dirty="0" err="1" smtClean="0">
                <a:solidFill>
                  <a:srgbClr val="000000"/>
                </a:solidFill>
                <a:latin typeface="Times New Roman - 32"/>
              </a:rPr>
              <a:t>cos</a:t>
            </a:r>
            <a:endParaRPr lang="en-ZW" sz="3200" b="1" u="sng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09" y="4524644"/>
            <a:ext cx="1938020" cy="12884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490904" y="6146800"/>
            <a:ext cx="4546231" cy="32808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6" y="1818912"/>
            <a:ext cx="4641989" cy="33499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Rectangle 6"/>
          <p:cNvSpPr/>
          <p:nvPr/>
        </p:nvSpPr>
        <p:spPr>
          <a:xfrm>
            <a:off x="5179295" y="2844800"/>
            <a:ext cx="1495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err="1">
                <a:solidFill>
                  <a:srgbClr val="000000"/>
                </a:solidFill>
                <a:latin typeface="Times New Roman - 32"/>
              </a:rPr>
              <a:t>c</a:t>
            </a:r>
            <a:r>
              <a:rPr lang="en-US" sz="4000" b="1" dirty="0" err="1" smtClean="0">
                <a:solidFill>
                  <a:srgbClr val="000000"/>
                </a:solidFill>
                <a:latin typeface="Times New Roman - 32"/>
              </a:rPr>
              <a:t>os</a:t>
            </a:r>
            <a:r>
              <a:rPr lang="en-US" sz="4000" b="1" dirty="0" smtClean="0">
                <a:solidFill>
                  <a:srgbClr val="000000"/>
                </a:solidFill>
                <a:latin typeface="Times New Roman - 32"/>
              </a:rPr>
              <a:t> x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3528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/>
          </p:cNvPr>
          <p:cNvSpPr txBox="1"/>
          <p:nvPr/>
        </p:nvSpPr>
        <p:spPr>
          <a:xfrm>
            <a:off x="366366" y="1651000"/>
            <a:ext cx="8207504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400" dirty="0" smtClean="0">
                <a:solidFill>
                  <a:srgbClr val="000000"/>
                </a:solidFill>
                <a:latin typeface="Times New Roman - 24"/>
              </a:rPr>
              <a:t>Relate slope of tangent line to a function to the graph of derivative of that </a:t>
            </a:r>
            <a:r>
              <a:rPr lang="en-US" sz="4400" dirty="0" smtClean="0">
                <a:solidFill>
                  <a:srgbClr val="000000"/>
                </a:solidFill>
                <a:latin typeface="Times New Roman - 24"/>
                <a:hlinkClick r:id="rId3"/>
              </a:rPr>
              <a:t>function</a:t>
            </a:r>
            <a:endParaRPr lang="en-ZW" sz="4400" dirty="0">
              <a:solidFill>
                <a:srgbClr val="000000"/>
              </a:solidFill>
              <a:latin typeface="Times New Roman - 2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366" y="527814"/>
            <a:ext cx="8207504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400" dirty="0" smtClean="0">
                <a:solidFill>
                  <a:srgbClr val="000000"/>
                </a:solidFill>
                <a:latin typeface="Times New Roman - 24"/>
              </a:rPr>
              <a:t>The derivative is a function, too!</a:t>
            </a:r>
            <a:endParaRPr lang="en-ZW" sz="4400" dirty="0">
              <a:solidFill>
                <a:srgbClr val="000000"/>
              </a:solidFill>
              <a:latin typeface="Times New Roman - 24"/>
            </a:endParaRPr>
          </a:p>
        </p:txBody>
      </p:sp>
    </p:spTree>
    <p:extLst>
      <p:ext uri="{BB962C8B-B14F-4D97-AF65-F5344CB8AC3E}">
        <p14:creationId xmlns:p14="http://schemas.microsoft.com/office/powerpoint/2010/main" val="243691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050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7125" y="1746250"/>
                  <a:ext cx="6796088" cy="4510088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6209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715</Words>
  <Application>Microsoft Office PowerPoint</Application>
  <PresentationFormat>Custom</PresentationFormat>
  <Paragraphs>231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Times - 32</vt:lpstr>
      <vt:lpstr>Times New Roman - 24</vt:lpstr>
      <vt:lpstr>Times New Roman - 32</vt:lpstr>
      <vt:lpstr>Times New Roman - 26</vt:lpstr>
      <vt:lpstr>Times New Roman - 13</vt:lpstr>
      <vt:lpstr>Times New Roman - 18</vt:lpstr>
      <vt:lpstr>Times New Roman - 35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Raja, Sheila</cp:lastModifiedBy>
  <cp:revision>21</cp:revision>
  <cp:lastPrinted>2011-09-28T16:01:06Z</cp:lastPrinted>
  <dcterms:created xsi:type="dcterms:W3CDTF">2011-09-24T18:25:08Z</dcterms:created>
  <dcterms:modified xsi:type="dcterms:W3CDTF">2011-09-28T20:57:35Z</dcterms:modified>
</cp:coreProperties>
</file>